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Bobby Jones Soft" charset="1" panose="00000000000000000000"/>
      <p:regular r:id="rId14"/>
    </p:embeddedFont>
    <p:embeddedFont>
      <p:font typeface="Bobby Jones Condensed Soft" charset="1" panose="00000000000000000000"/>
      <p:regular r:id="rId15"/>
    </p:embeddedFont>
    <p:embeddedFont>
      <p:font typeface="Helios" charset="1" panose="020B0504020202020204"/>
      <p:regular r:id="rId16"/>
    </p:embeddedFont>
    <p:embeddedFont>
      <p:font typeface="Helios Bold" charset="1" panose="020B0704020202020204"/>
      <p:regular r:id="rId17"/>
    </p:embeddedFont>
    <p:embeddedFont>
      <p:font typeface="Helios Italics" charset="1" panose="020B0503020202090204"/>
      <p:regular r:id="rId18"/>
    </p:embeddedFont>
    <p:embeddedFont>
      <p:font typeface="Helios Bold Italics" charset="1" panose="020B0703020202090204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Agrandir" charset="1" panose="00000500000000000000"/>
      <p:regular r:id="rId26"/>
    </p:embeddedFont>
    <p:embeddedFont>
      <p:font typeface="Agrandir Bold" charset="1" panose="00000800000000000000"/>
      <p:regular r:id="rId27"/>
    </p:embeddedFont>
    <p:embeddedFont>
      <p:font typeface="Agrandir Italics" charset="1" panose="00000500000000000000"/>
      <p:regular r:id="rId28"/>
    </p:embeddedFont>
    <p:embeddedFont>
      <p:font typeface="Agrandir Bold Italics" charset="1" panose="00000800000000000000"/>
      <p:regular r:id="rId29"/>
    </p:embeddedFont>
    <p:embeddedFont>
      <p:font typeface="Agrandir Thin" charset="1" panose="00000200000000000000"/>
      <p:regular r:id="rId30"/>
    </p:embeddedFont>
    <p:embeddedFont>
      <p:font typeface="Agrandir Thin Italics" charset="1" panose="00000200000000000000"/>
      <p:regular r:id="rId31"/>
    </p:embeddedFont>
    <p:embeddedFont>
      <p:font typeface="Agrandir Medium" charset="1" panose="00000600000000000000"/>
      <p:regular r:id="rId32"/>
    </p:embeddedFont>
    <p:embeddedFont>
      <p:font typeface="Agrandir Medium Italics" charset="1" panose="00000600000000000000"/>
      <p:regular r:id="rId33"/>
    </p:embeddedFont>
    <p:embeddedFont>
      <p:font typeface="Agrandir Ultra-Bold" charset="1" panose="00000A00000000000000"/>
      <p:regular r:id="rId34"/>
    </p:embeddedFont>
    <p:embeddedFont>
      <p:font typeface="Agrandir Ultra-Bold Italics" charset="1" panose="00000A00000000000000"/>
      <p:regular r:id="rId35"/>
    </p:embeddedFont>
    <p:embeddedFont>
      <p:font typeface="Agrandir Heavy" charset="1" panose="00000900000000000000"/>
      <p:regular r:id="rId36"/>
    </p:embeddedFont>
    <p:embeddedFont>
      <p:font typeface="Agrandir Heavy Italics" charset="1" panose="00000900000000000000"/>
      <p:regular r:id="rId37"/>
    </p:embeddedFont>
    <p:embeddedFont>
      <p:font typeface="Crimson Pro" charset="1" panose="00000000000000000000"/>
      <p:regular r:id="rId38"/>
    </p:embeddedFont>
    <p:embeddedFont>
      <p:font typeface="Crimson Pro Bold" charset="1" panose="00000000000000000000"/>
      <p:regular r:id="rId39"/>
    </p:embeddedFont>
    <p:embeddedFont>
      <p:font typeface="Crimson Pro Italics" charset="1" panose="00000000000000000000"/>
      <p:regular r:id="rId40"/>
    </p:embeddedFont>
    <p:embeddedFont>
      <p:font typeface="Crimson Pro Bold Italics" charset="1" panose="00000000000000000000"/>
      <p:regular r:id="rId41"/>
    </p:embeddedFont>
    <p:embeddedFont>
      <p:font typeface="Crimson Pro Heavy" charset="1" panose="00000000000000000000"/>
      <p:regular r:id="rId42"/>
    </p:embeddedFont>
    <p:embeddedFont>
      <p:font typeface="Crimson Pro Heavy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347" y="5076825"/>
            <a:ext cx="7608885" cy="58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9"/>
              </a:lnSpc>
            </a:pPr>
            <a:r>
              <a:rPr lang="en-US" sz="3470">
                <a:solidFill>
                  <a:srgbClr val="000000"/>
                </a:solidFill>
                <a:latin typeface="DM Sans"/>
              </a:rPr>
              <a:t>Visualizing Blood Related</a:t>
            </a:r>
            <a:r>
              <a:rPr lang="en-US" sz="3470">
                <a:solidFill>
                  <a:srgbClr val="000000"/>
                </a:solidFill>
                <a:latin typeface="DM Sans"/>
              </a:rPr>
              <a:t> Statistics</a:t>
            </a:r>
          </a:p>
        </p:txBody>
      </p:sp>
      <p:grpSp>
        <p:nvGrpSpPr>
          <p:cNvPr name="Group 3" id="3"/>
          <p:cNvGrpSpPr/>
          <p:nvPr/>
        </p:nvGrpSpPr>
        <p:grpSpPr>
          <a:xfrm rot="-1844908">
            <a:off x="12395032" y="1204893"/>
            <a:ext cx="7087456" cy="12470359"/>
            <a:chOff x="0" y="0"/>
            <a:chExt cx="660400" cy="1161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161972"/>
            </a:xfrm>
            <a:custGeom>
              <a:avLst/>
              <a:gdLst/>
              <a:ahLst/>
              <a:cxnLst/>
              <a:rect r="r" b="b" t="t" l="l"/>
              <a:pathLst>
                <a:path h="1161972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6258"/>
                  </a:cubicBezTo>
                  <a:lnTo>
                    <a:pt x="660400" y="1161972"/>
                  </a:lnTo>
                  <a:lnTo>
                    <a:pt x="0" y="1161972"/>
                  </a:lnTo>
                  <a:lnTo>
                    <a:pt x="0" y="33687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8425"/>
              <a:ext cx="660400" cy="1063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96859" y="1991036"/>
            <a:ext cx="6304927" cy="630492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7604" t="0" r="-760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808019" y="8563205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78472" y="3360898"/>
            <a:ext cx="8406488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97"/>
              </a:lnSpc>
            </a:pPr>
            <a:r>
              <a:rPr lang="en-US" sz="9831">
                <a:solidFill>
                  <a:srgbClr val="2B1511"/>
                </a:solidFill>
                <a:latin typeface="Canva Sans Bold"/>
              </a:rPr>
              <a:t>BloodLytics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146139" y="-572397"/>
            <a:ext cx="1144795" cy="114479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07776" y="230133"/>
            <a:ext cx="684529" cy="6845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8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189252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Why we used only those visualisations?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6324" y="667385"/>
            <a:ext cx="8734738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Different types of  Blood Donations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0421" y="2114484"/>
            <a:ext cx="40438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Visualization used: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55159" y="2990588"/>
            <a:ext cx="6650196" cy="42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1"/>
              </a:lnSpc>
              <a:spcBef>
                <a:spcPct val="0"/>
              </a:spcBef>
            </a:pPr>
            <a:r>
              <a:rPr lang="en-US" sz="3065" spc="-82">
                <a:solidFill>
                  <a:srgbClr val="6C5E99"/>
                </a:solidFill>
                <a:latin typeface="Canva Sans Bold"/>
              </a:rPr>
              <a:t>choropleth map (India) and Pie Chart</a:t>
            </a: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10005626" y="263608"/>
            <a:ext cx="0" cy="95757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90421" y="4009399"/>
            <a:ext cx="16621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Reason: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3955" y="4818389"/>
            <a:ext cx="7120609" cy="216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1"/>
              </a:lnSpc>
            </a:pPr>
            <a:r>
              <a:rPr lang="en-US" sz="2465" spc="93">
                <a:solidFill>
                  <a:srgbClr val="407B9D"/>
                </a:solidFill>
                <a:latin typeface="Canva Sans Bold"/>
              </a:rPr>
              <a:t>C</a:t>
            </a:r>
            <a:r>
              <a:rPr lang="en-US" sz="2465" spc="93">
                <a:solidFill>
                  <a:srgbClr val="407B9D"/>
                </a:solidFill>
                <a:latin typeface="Canva Sans Bold"/>
              </a:rPr>
              <a:t>lear Representation of Parts to Whole:</a:t>
            </a:r>
            <a:r>
              <a:rPr lang="en-US" sz="2465" spc="93">
                <a:solidFill>
                  <a:srgbClr val="231F1F"/>
                </a:solidFill>
                <a:latin typeface="Canva Sans Bold"/>
              </a:rPr>
              <a:t> </a:t>
            </a:r>
            <a:r>
              <a:rPr lang="en-US" sz="2465" spc="93">
                <a:solidFill>
                  <a:srgbClr val="A44F30"/>
                </a:solidFill>
                <a:latin typeface="Canva Sans Bold"/>
              </a:rPr>
              <a:t>Blood donation distribution across states can be viewed as parts of a whole (total donations). Pie charts excel in representing this relationship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3955" y="7347927"/>
            <a:ext cx="7120609" cy="98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7"/>
              </a:lnSpc>
            </a:pPr>
            <a:r>
              <a:rPr lang="en-US" sz="2765" spc="105">
                <a:solidFill>
                  <a:srgbClr val="407B9D"/>
                </a:solidFill>
                <a:latin typeface="Canva Sans Bold"/>
              </a:rPr>
              <a:t>Compact Display</a:t>
            </a:r>
            <a:r>
              <a:rPr lang="en-US" sz="2765" spc="105">
                <a:solidFill>
                  <a:srgbClr val="A44F30"/>
                </a:solidFill>
                <a:latin typeface="Canva Sans Bold"/>
              </a:rPr>
              <a:t>: Pie charts are compact and take up minimal space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0578" y="667385"/>
            <a:ext cx="8734738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Clinical Demand of Blood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84675" y="2114484"/>
            <a:ext cx="40438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Visualization used: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86590" y="3219603"/>
            <a:ext cx="5172710" cy="42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1"/>
              </a:lnSpc>
              <a:spcBef>
                <a:spcPct val="0"/>
              </a:spcBef>
            </a:pPr>
            <a:r>
              <a:rPr lang="en-US" sz="3065" spc="-82">
                <a:solidFill>
                  <a:srgbClr val="6C5E99"/>
                </a:solidFill>
                <a:latin typeface="Canva Sans Bold"/>
              </a:rPr>
              <a:t>Bar Chart - Ordered , Aligned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84675" y="4294513"/>
            <a:ext cx="16621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Reason: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68209" y="5122553"/>
            <a:ext cx="7120609" cy="311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2465" spc="93">
                <a:solidFill>
                  <a:srgbClr val="231F1F"/>
                </a:solidFill>
                <a:latin typeface="Canva Sans Bold"/>
              </a:rPr>
              <a:t>Ordered Presentation:</a:t>
            </a:r>
            <a:r>
              <a:rPr lang="en-US" sz="2465" spc="93">
                <a:solidFill>
                  <a:srgbClr val="A44F30"/>
                </a:solidFill>
                <a:latin typeface="Canva Sans Bold"/>
              </a:rPr>
              <a:t> </a:t>
            </a:r>
          </a:p>
          <a:p>
            <a:pPr>
              <a:lnSpc>
                <a:spcPts val="3648"/>
              </a:lnSpc>
            </a:pPr>
            <a:r>
              <a:rPr lang="en-US" sz="2465" spc="93">
                <a:solidFill>
                  <a:srgbClr val="A44F30"/>
                </a:solidFill>
                <a:latin typeface="Canva Sans Bold"/>
              </a:rPr>
              <a:t>Bar charts can present data in a specific order, such as from highest to lowest demand or by any other relevant criteria. This ordered presentation helps viewers quickly understand the distribution of demand across different categories.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32077" y="708587"/>
            <a:ext cx="12823845" cy="8869826"/>
          </a:xfrm>
          <a:custGeom>
            <a:avLst/>
            <a:gdLst/>
            <a:ahLst/>
            <a:cxnLst/>
            <a:rect r="r" b="b" t="t" l="l"/>
            <a:pathLst>
              <a:path h="8869826" w="12823845">
                <a:moveTo>
                  <a:pt x="0" y="0"/>
                </a:moveTo>
                <a:lnTo>
                  <a:pt x="12823846" y="0"/>
                </a:lnTo>
                <a:lnTo>
                  <a:pt x="12823846" y="8869826"/>
                </a:lnTo>
                <a:lnTo>
                  <a:pt x="0" y="8869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23437">
            <a:off x="2393441" y="1949386"/>
            <a:ext cx="5533802" cy="6388227"/>
          </a:xfrm>
          <a:custGeom>
            <a:avLst/>
            <a:gdLst/>
            <a:ahLst/>
            <a:cxnLst/>
            <a:rect r="r" b="b" t="t" l="l"/>
            <a:pathLst>
              <a:path h="6388227" w="5533802">
                <a:moveTo>
                  <a:pt x="0" y="0"/>
                </a:moveTo>
                <a:lnTo>
                  <a:pt x="5533802" y="0"/>
                </a:lnTo>
                <a:lnTo>
                  <a:pt x="5533802" y="6388228"/>
                </a:lnTo>
                <a:lnTo>
                  <a:pt x="0" y="6388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25851" y="3065879"/>
            <a:ext cx="12236297" cy="4155243"/>
          </a:xfrm>
          <a:custGeom>
            <a:avLst/>
            <a:gdLst/>
            <a:ahLst/>
            <a:cxnLst/>
            <a:rect r="r" b="b" t="t" l="l"/>
            <a:pathLst>
              <a:path h="4155243" w="12236297">
                <a:moveTo>
                  <a:pt x="0" y="0"/>
                </a:moveTo>
                <a:lnTo>
                  <a:pt x="12236298" y="0"/>
                </a:lnTo>
                <a:lnTo>
                  <a:pt x="12236298" y="4155242"/>
                </a:lnTo>
                <a:lnTo>
                  <a:pt x="0" y="415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5660" y="-1294508"/>
            <a:ext cx="2763774" cy="8229600"/>
          </a:xfrm>
          <a:custGeom>
            <a:avLst/>
            <a:gdLst/>
            <a:ahLst/>
            <a:cxnLst/>
            <a:rect r="r" b="b" t="t" l="l"/>
            <a:pathLst>
              <a:path h="8229600" w="2763774">
                <a:moveTo>
                  <a:pt x="0" y="0"/>
                </a:moveTo>
                <a:lnTo>
                  <a:pt x="2763774" y="0"/>
                </a:lnTo>
                <a:lnTo>
                  <a:pt x="2763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4698" y="2820292"/>
            <a:ext cx="2763774" cy="8229600"/>
          </a:xfrm>
          <a:custGeom>
            <a:avLst/>
            <a:gdLst/>
            <a:ahLst/>
            <a:cxnLst/>
            <a:rect r="r" b="b" t="t" l="l"/>
            <a:pathLst>
              <a:path h="8229600" w="2763774">
                <a:moveTo>
                  <a:pt x="0" y="0"/>
                </a:moveTo>
                <a:lnTo>
                  <a:pt x="2763774" y="0"/>
                </a:lnTo>
                <a:lnTo>
                  <a:pt x="2763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34611" y="5143500"/>
            <a:ext cx="2474221" cy="2554034"/>
          </a:xfrm>
          <a:custGeom>
            <a:avLst/>
            <a:gdLst/>
            <a:ahLst/>
            <a:cxnLst/>
            <a:rect r="r" b="b" t="t" l="l"/>
            <a:pathLst>
              <a:path h="2554034" w="2474221">
                <a:moveTo>
                  <a:pt x="0" y="0"/>
                </a:moveTo>
                <a:lnTo>
                  <a:pt x="2474221" y="0"/>
                </a:lnTo>
                <a:lnTo>
                  <a:pt x="2474221" y="2554034"/>
                </a:lnTo>
                <a:lnTo>
                  <a:pt x="0" y="2554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3708">
            <a:off x="5713381" y="8092057"/>
            <a:ext cx="14029994" cy="2332486"/>
          </a:xfrm>
          <a:custGeom>
            <a:avLst/>
            <a:gdLst/>
            <a:ahLst/>
            <a:cxnLst/>
            <a:rect r="r" b="b" t="t" l="l"/>
            <a:pathLst>
              <a:path h="2332486" w="14029994">
                <a:moveTo>
                  <a:pt x="0" y="0"/>
                </a:moveTo>
                <a:lnTo>
                  <a:pt x="14029993" y="0"/>
                </a:lnTo>
                <a:lnTo>
                  <a:pt x="14029993" y="2332486"/>
                </a:lnTo>
                <a:lnTo>
                  <a:pt x="0" y="2332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53576" y="4484181"/>
            <a:ext cx="9180849" cy="172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1"/>
              </a:lnSpc>
            </a:pPr>
            <a:r>
              <a:rPr lang="en-US" sz="14035">
                <a:solidFill>
                  <a:srgbClr val="FFFFFF"/>
                </a:solidFill>
                <a:latin typeface="Crimson Pro Bold"/>
              </a:rPr>
              <a:t>THANKYOU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53576" y="4484181"/>
            <a:ext cx="9180849" cy="172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1"/>
              </a:lnSpc>
            </a:pPr>
            <a:r>
              <a:rPr lang="en-US" sz="14035">
                <a:solidFill>
                  <a:srgbClr val="5E4840"/>
                </a:solidFill>
                <a:latin typeface="Crimson Pro Bold"/>
              </a:rPr>
              <a:t>THANKYOU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497645">
            <a:off x="13321251" y="3742148"/>
            <a:ext cx="2890223" cy="4188728"/>
          </a:xfrm>
          <a:custGeom>
            <a:avLst/>
            <a:gdLst/>
            <a:ahLst/>
            <a:cxnLst/>
            <a:rect r="r" b="b" t="t" l="l"/>
            <a:pathLst>
              <a:path h="4188728" w="2890223">
                <a:moveTo>
                  <a:pt x="0" y="0"/>
                </a:moveTo>
                <a:lnTo>
                  <a:pt x="2890222" y="0"/>
                </a:lnTo>
                <a:lnTo>
                  <a:pt x="2890222" y="4188728"/>
                </a:lnTo>
                <a:lnTo>
                  <a:pt x="0" y="4188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429867">
            <a:off x="13810159" y="5932248"/>
            <a:ext cx="1912406" cy="1878938"/>
          </a:xfrm>
          <a:custGeom>
            <a:avLst/>
            <a:gdLst/>
            <a:ahLst/>
            <a:cxnLst/>
            <a:rect r="r" b="b" t="t" l="l"/>
            <a:pathLst>
              <a:path h="1878938" w="1912406">
                <a:moveTo>
                  <a:pt x="0" y="0"/>
                </a:moveTo>
                <a:lnTo>
                  <a:pt x="1912406" y="0"/>
                </a:lnTo>
                <a:lnTo>
                  <a:pt x="1912406" y="1878939"/>
                </a:lnTo>
                <a:lnTo>
                  <a:pt x="0" y="1878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289360">
            <a:off x="-641680" y="7277513"/>
            <a:ext cx="2953261" cy="3888002"/>
          </a:xfrm>
          <a:custGeom>
            <a:avLst/>
            <a:gdLst/>
            <a:ahLst/>
            <a:cxnLst/>
            <a:rect r="r" b="b" t="t" l="l"/>
            <a:pathLst>
              <a:path h="3888002" w="2953261">
                <a:moveTo>
                  <a:pt x="0" y="0"/>
                </a:moveTo>
                <a:lnTo>
                  <a:pt x="2953261" y="0"/>
                </a:lnTo>
                <a:lnTo>
                  <a:pt x="2953261" y="3888001"/>
                </a:lnTo>
                <a:lnTo>
                  <a:pt x="0" y="3888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265592">
            <a:off x="15460863" y="-1269088"/>
            <a:ext cx="2953261" cy="3888002"/>
          </a:xfrm>
          <a:custGeom>
            <a:avLst/>
            <a:gdLst/>
            <a:ahLst/>
            <a:cxnLst/>
            <a:rect r="r" b="b" t="t" l="l"/>
            <a:pathLst>
              <a:path h="3888002" w="2953261">
                <a:moveTo>
                  <a:pt x="0" y="0"/>
                </a:moveTo>
                <a:lnTo>
                  <a:pt x="2953261" y="0"/>
                </a:lnTo>
                <a:lnTo>
                  <a:pt x="2953261" y="3888001"/>
                </a:lnTo>
                <a:lnTo>
                  <a:pt x="0" y="3888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106033">
            <a:off x="-5505406" y="-416254"/>
            <a:ext cx="14029994" cy="2332486"/>
          </a:xfrm>
          <a:custGeom>
            <a:avLst/>
            <a:gdLst/>
            <a:ahLst/>
            <a:cxnLst/>
            <a:rect r="r" b="b" t="t" l="l"/>
            <a:pathLst>
              <a:path h="2332486" w="14029994">
                <a:moveTo>
                  <a:pt x="0" y="0"/>
                </a:moveTo>
                <a:lnTo>
                  <a:pt x="14029994" y="0"/>
                </a:lnTo>
                <a:lnTo>
                  <a:pt x="14029994" y="2332487"/>
                </a:lnTo>
                <a:lnTo>
                  <a:pt x="0" y="2332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1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68812" y="-3766275"/>
            <a:ext cx="12607523" cy="1260752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38711" y="2312437"/>
            <a:ext cx="7842561" cy="784256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"/>
              <a:stretch>
                <a:fillRect l="-23807" t="0" r="-5317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652706" y="-1342412"/>
            <a:ext cx="4320933" cy="2371112"/>
          </a:xfrm>
          <a:custGeom>
            <a:avLst/>
            <a:gdLst/>
            <a:ahLst/>
            <a:cxnLst/>
            <a:rect r="r" b="b" t="t" l="l"/>
            <a:pathLst>
              <a:path h="2371112" w="4320933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60469" y="9331122"/>
            <a:ext cx="3924501" cy="2153570"/>
          </a:xfrm>
          <a:custGeom>
            <a:avLst/>
            <a:gdLst/>
            <a:ahLst/>
            <a:cxnLst/>
            <a:rect r="r" b="b" t="t" l="l"/>
            <a:pathLst>
              <a:path h="2153570" w="3924501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26663" y="1216992"/>
            <a:ext cx="4673838" cy="77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5"/>
              </a:lnSpc>
              <a:spcBef>
                <a:spcPct val="0"/>
              </a:spcBef>
            </a:pPr>
            <a:r>
              <a:rPr lang="en-US" sz="5029">
                <a:solidFill>
                  <a:srgbClr val="2B1511"/>
                </a:solidFill>
                <a:latin typeface="Canva Sans Bold"/>
              </a:rPr>
              <a:t>About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2389" y="2236237"/>
            <a:ext cx="7514376" cy="459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8915" indent="-239457" lvl="1">
              <a:lnSpc>
                <a:spcPts val="3371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DM Sans"/>
              </a:rPr>
              <a:t>This project revolves around a detailed analysis of blood donation statistics, in</a:t>
            </a:r>
            <a:r>
              <a:rPr lang="en-US" sz="2218">
                <a:solidFill>
                  <a:srgbClr val="000000"/>
                </a:solidFill>
                <a:latin typeface="DM Sans"/>
              </a:rPr>
              <a:t>cluding donor demographics, donation frequency, and regional supply-demand imbalances.</a:t>
            </a:r>
          </a:p>
          <a:p>
            <a:pPr>
              <a:lnSpc>
                <a:spcPts val="3371"/>
              </a:lnSpc>
            </a:pPr>
          </a:p>
          <a:p>
            <a:pPr marL="478915" indent="-239457" lvl="1">
              <a:lnSpc>
                <a:spcPts val="3371"/>
              </a:lnSpc>
              <a:buFont typeface="Arial"/>
              <a:buChar char="•"/>
            </a:pPr>
            <a:r>
              <a:rPr lang="en-US" sz="2218">
                <a:solidFill>
                  <a:srgbClr val="000000"/>
                </a:solidFill>
                <a:latin typeface="DM Sans"/>
              </a:rPr>
              <a:t>Statistical methods are applied, and visualizations like pie charts and bar graphs transform complex data into accessible representations, revealing patterns and disparities.Visualizing this information on a map or a heatmap allows for a quick and intuitive understanding of blood related parameters.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1337" y="6365038"/>
            <a:ext cx="3834444" cy="2893262"/>
          </a:xfrm>
          <a:custGeom>
            <a:avLst/>
            <a:gdLst/>
            <a:ahLst/>
            <a:cxnLst/>
            <a:rect r="r" b="b" t="t" l="l"/>
            <a:pathLst>
              <a:path h="2893262" w="3834444">
                <a:moveTo>
                  <a:pt x="0" y="0"/>
                </a:moveTo>
                <a:lnTo>
                  <a:pt x="3834444" y="0"/>
                </a:lnTo>
                <a:lnTo>
                  <a:pt x="3834444" y="2893262"/>
                </a:lnTo>
                <a:lnTo>
                  <a:pt x="0" y="2893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6709">
            <a:off x="2451580" y="629417"/>
            <a:ext cx="4703221" cy="2856138"/>
          </a:xfrm>
          <a:custGeom>
            <a:avLst/>
            <a:gdLst/>
            <a:ahLst/>
            <a:cxnLst/>
            <a:rect r="r" b="b" t="t" l="l"/>
            <a:pathLst>
              <a:path h="2856138" w="4703221">
                <a:moveTo>
                  <a:pt x="0" y="0"/>
                </a:moveTo>
                <a:lnTo>
                  <a:pt x="4703221" y="0"/>
                </a:lnTo>
                <a:lnTo>
                  <a:pt x="4703221" y="2856138"/>
                </a:lnTo>
                <a:lnTo>
                  <a:pt x="0" y="2856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0008">
            <a:off x="13419746" y="6617892"/>
            <a:ext cx="4297953" cy="2610029"/>
          </a:xfrm>
          <a:custGeom>
            <a:avLst/>
            <a:gdLst/>
            <a:ahLst/>
            <a:cxnLst/>
            <a:rect r="r" b="b" t="t" l="l"/>
            <a:pathLst>
              <a:path h="2610029" w="4297953">
                <a:moveTo>
                  <a:pt x="0" y="0"/>
                </a:moveTo>
                <a:lnTo>
                  <a:pt x="4297952" y="0"/>
                </a:lnTo>
                <a:lnTo>
                  <a:pt x="4297952" y="2610030"/>
                </a:lnTo>
                <a:lnTo>
                  <a:pt x="0" y="261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95369">
            <a:off x="312345" y="5833550"/>
            <a:ext cx="5099753" cy="3096941"/>
          </a:xfrm>
          <a:custGeom>
            <a:avLst/>
            <a:gdLst/>
            <a:ahLst/>
            <a:cxnLst/>
            <a:rect r="r" b="b" t="t" l="l"/>
            <a:pathLst>
              <a:path h="3096941" w="5099753">
                <a:moveTo>
                  <a:pt x="0" y="3096941"/>
                </a:moveTo>
                <a:lnTo>
                  <a:pt x="5099753" y="3096941"/>
                </a:lnTo>
                <a:lnTo>
                  <a:pt x="5099753" y="0"/>
                </a:lnTo>
                <a:lnTo>
                  <a:pt x="0" y="0"/>
                </a:lnTo>
                <a:lnTo>
                  <a:pt x="0" y="30969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305447">
            <a:off x="12961997" y="704371"/>
            <a:ext cx="5029023" cy="3053989"/>
          </a:xfrm>
          <a:custGeom>
            <a:avLst/>
            <a:gdLst/>
            <a:ahLst/>
            <a:cxnLst/>
            <a:rect r="r" b="b" t="t" l="l"/>
            <a:pathLst>
              <a:path h="3053989" w="5029023">
                <a:moveTo>
                  <a:pt x="0" y="3053989"/>
                </a:moveTo>
                <a:lnTo>
                  <a:pt x="5029023" y="3053989"/>
                </a:lnTo>
                <a:lnTo>
                  <a:pt x="5029023" y="0"/>
                </a:lnTo>
                <a:lnTo>
                  <a:pt x="0" y="0"/>
                </a:lnTo>
                <a:lnTo>
                  <a:pt x="0" y="305398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62437">
            <a:off x="6331734" y="3503102"/>
            <a:ext cx="2233995" cy="2641871"/>
          </a:xfrm>
          <a:custGeom>
            <a:avLst/>
            <a:gdLst/>
            <a:ahLst/>
            <a:cxnLst/>
            <a:rect r="r" b="b" t="t" l="l"/>
            <a:pathLst>
              <a:path h="2641871" w="2233995">
                <a:moveTo>
                  <a:pt x="0" y="0"/>
                </a:moveTo>
                <a:lnTo>
                  <a:pt x="2233996" y="0"/>
                </a:lnTo>
                <a:lnTo>
                  <a:pt x="2233996" y="2641872"/>
                </a:lnTo>
                <a:lnTo>
                  <a:pt x="0" y="2641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1675" b="-20789"/>
            </a:stretch>
          </a:blipFill>
          <a:ln cap="sq">
            <a:noFill/>
            <a:prstDash val="dash"/>
            <a:miter/>
          </a:ln>
        </p:spPr>
      </p:sp>
      <p:sp>
        <p:nvSpPr>
          <p:cNvPr name="Freeform 8" id="8"/>
          <p:cNvSpPr/>
          <p:nvPr/>
        </p:nvSpPr>
        <p:spPr>
          <a:xfrm flipH="true" flipV="false" rot="-1145197">
            <a:off x="5467970" y="5819982"/>
            <a:ext cx="1902246" cy="1822698"/>
          </a:xfrm>
          <a:custGeom>
            <a:avLst/>
            <a:gdLst/>
            <a:ahLst/>
            <a:cxnLst/>
            <a:rect r="r" b="b" t="t" l="l"/>
            <a:pathLst>
              <a:path h="1822698" w="1902246">
                <a:moveTo>
                  <a:pt x="1902247" y="0"/>
                </a:moveTo>
                <a:lnTo>
                  <a:pt x="0" y="0"/>
                </a:lnTo>
                <a:lnTo>
                  <a:pt x="0" y="1822698"/>
                </a:lnTo>
                <a:lnTo>
                  <a:pt x="1902247" y="1822698"/>
                </a:lnTo>
                <a:lnTo>
                  <a:pt x="190224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8421394">
            <a:off x="11088387" y="6078696"/>
            <a:ext cx="2102625" cy="2014697"/>
          </a:xfrm>
          <a:custGeom>
            <a:avLst/>
            <a:gdLst/>
            <a:ahLst/>
            <a:cxnLst/>
            <a:rect r="r" b="b" t="t" l="l"/>
            <a:pathLst>
              <a:path h="2014697" w="2102625">
                <a:moveTo>
                  <a:pt x="2102625" y="2014697"/>
                </a:moveTo>
                <a:lnTo>
                  <a:pt x="0" y="2014697"/>
                </a:lnTo>
                <a:lnTo>
                  <a:pt x="0" y="0"/>
                </a:lnTo>
                <a:lnTo>
                  <a:pt x="2102625" y="0"/>
                </a:lnTo>
                <a:lnTo>
                  <a:pt x="2102625" y="201469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10215398">
            <a:off x="8732622" y="639803"/>
            <a:ext cx="1127238" cy="1077330"/>
          </a:xfrm>
          <a:custGeom>
            <a:avLst/>
            <a:gdLst/>
            <a:ahLst/>
            <a:cxnLst/>
            <a:rect r="r" b="b" t="t" l="l"/>
            <a:pathLst>
              <a:path h="1077330" w="1127238">
                <a:moveTo>
                  <a:pt x="0" y="0"/>
                </a:moveTo>
                <a:lnTo>
                  <a:pt x="1127238" y="0"/>
                </a:lnTo>
                <a:lnTo>
                  <a:pt x="1127238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08674" b="-6514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11519" y="4867058"/>
            <a:ext cx="640466" cy="824158"/>
          </a:xfrm>
          <a:custGeom>
            <a:avLst/>
            <a:gdLst/>
            <a:ahLst/>
            <a:cxnLst/>
            <a:rect r="r" b="b" t="t" l="l"/>
            <a:pathLst>
              <a:path h="824158" w="640466">
                <a:moveTo>
                  <a:pt x="0" y="0"/>
                </a:moveTo>
                <a:lnTo>
                  <a:pt x="640466" y="0"/>
                </a:lnTo>
                <a:lnTo>
                  <a:pt x="640466" y="824158"/>
                </a:lnTo>
                <a:lnTo>
                  <a:pt x="0" y="824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20284" t="-59915" r="0" b="-8712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9281" y="4411959"/>
            <a:ext cx="640466" cy="824158"/>
          </a:xfrm>
          <a:custGeom>
            <a:avLst/>
            <a:gdLst/>
            <a:ahLst/>
            <a:cxnLst/>
            <a:rect r="r" b="b" t="t" l="l"/>
            <a:pathLst>
              <a:path h="824158" w="640466">
                <a:moveTo>
                  <a:pt x="0" y="0"/>
                </a:moveTo>
                <a:lnTo>
                  <a:pt x="640466" y="0"/>
                </a:lnTo>
                <a:lnTo>
                  <a:pt x="640466" y="824158"/>
                </a:lnTo>
                <a:lnTo>
                  <a:pt x="0" y="824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320284" t="-59915" r="0" b="-8712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91938" y="4467964"/>
            <a:ext cx="1786721" cy="811174"/>
          </a:xfrm>
          <a:custGeom>
            <a:avLst/>
            <a:gdLst/>
            <a:ahLst/>
            <a:cxnLst/>
            <a:rect r="r" b="b" t="t" l="l"/>
            <a:pathLst>
              <a:path h="811174" w="1786721">
                <a:moveTo>
                  <a:pt x="0" y="0"/>
                </a:moveTo>
                <a:lnTo>
                  <a:pt x="1786721" y="0"/>
                </a:lnTo>
                <a:lnTo>
                  <a:pt x="1786721" y="811173"/>
                </a:lnTo>
                <a:lnTo>
                  <a:pt x="0" y="811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50654" t="-150989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254616" y="9148612"/>
            <a:ext cx="1786721" cy="811174"/>
          </a:xfrm>
          <a:custGeom>
            <a:avLst/>
            <a:gdLst/>
            <a:ahLst/>
            <a:cxnLst/>
            <a:rect r="r" b="b" t="t" l="l"/>
            <a:pathLst>
              <a:path h="811174" w="1786721">
                <a:moveTo>
                  <a:pt x="0" y="0"/>
                </a:moveTo>
                <a:lnTo>
                  <a:pt x="1786721" y="0"/>
                </a:lnTo>
                <a:lnTo>
                  <a:pt x="1786721" y="811174"/>
                </a:lnTo>
                <a:lnTo>
                  <a:pt x="0" y="811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50654" t="-150989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08716" y="269915"/>
            <a:ext cx="1786721" cy="811174"/>
          </a:xfrm>
          <a:custGeom>
            <a:avLst/>
            <a:gdLst/>
            <a:ahLst/>
            <a:cxnLst/>
            <a:rect r="r" b="b" t="t" l="l"/>
            <a:pathLst>
              <a:path h="811174" w="1786721">
                <a:moveTo>
                  <a:pt x="0" y="0"/>
                </a:moveTo>
                <a:lnTo>
                  <a:pt x="1786721" y="0"/>
                </a:lnTo>
                <a:lnTo>
                  <a:pt x="1786721" y="811174"/>
                </a:lnTo>
                <a:lnTo>
                  <a:pt x="0" y="811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50654" t="-150989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215398">
            <a:off x="3080807" y="3996538"/>
            <a:ext cx="1127238" cy="1077330"/>
          </a:xfrm>
          <a:custGeom>
            <a:avLst/>
            <a:gdLst/>
            <a:ahLst/>
            <a:cxnLst/>
            <a:rect r="r" b="b" t="t" l="l"/>
            <a:pathLst>
              <a:path h="1077330" w="1127238">
                <a:moveTo>
                  <a:pt x="0" y="0"/>
                </a:moveTo>
                <a:lnTo>
                  <a:pt x="1127238" y="0"/>
                </a:lnTo>
                <a:lnTo>
                  <a:pt x="1127238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08674" b="-6514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448732" y="7151161"/>
            <a:ext cx="3019655" cy="120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9"/>
              </a:lnSpc>
            </a:pPr>
            <a:r>
              <a:rPr lang="en-US" sz="4977" spc="497">
                <a:solidFill>
                  <a:srgbClr val="29589D"/>
                </a:solidFill>
                <a:latin typeface="Bobby Jones Soft"/>
              </a:rPr>
              <a:t>Visualsations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56208" y="1379289"/>
            <a:ext cx="2891769" cy="156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3798" spc="-34">
                <a:solidFill>
                  <a:srgbClr val="29589D"/>
                </a:solidFill>
                <a:latin typeface="Bobby Jones Condensed Soft"/>
              </a:rPr>
              <a:t>Distribution of Blood Types by Countries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91938" y="987407"/>
            <a:ext cx="3387683" cy="230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8"/>
              </a:lnSpc>
            </a:pPr>
            <a:r>
              <a:rPr lang="en-US" sz="3830" spc="45">
                <a:solidFill>
                  <a:srgbClr val="29589D"/>
                </a:solidFill>
                <a:latin typeface="Bobby Jones Condensed Soft"/>
              </a:rPr>
              <a:t>Geographical Distribution of Blood Donations in India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67611" y="7430541"/>
            <a:ext cx="4202223" cy="110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4027" spc="100">
                <a:solidFill>
                  <a:srgbClr val="29589D"/>
                </a:solidFill>
                <a:latin typeface="Bobby Jones Condensed Soft"/>
              </a:rPr>
              <a:t>Blood Donations vs Requirements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0925" y="6551906"/>
            <a:ext cx="4733702" cy="125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536" spc="77">
                <a:solidFill>
                  <a:srgbClr val="29589D"/>
                </a:solidFill>
                <a:latin typeface="Bobby Jones Condensed Soft"/>
              </a:rPr>
              <a:t>Reason for Not donating the Blood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4743129">
            <a:off x="9974567" y="2986031"/>
            <a:ext cx="2712707" cy="3207985"/>
          </a:xfrm>
          <a:custGeom>
            <a:avLst/>
            <a:gdLst/>
            <a:ahLst/>
            <a:cxnLst/>
            <a:rect r="r" b="b" t="t" l="l"/>
            <a:pathLst>
              <a:path h="3207985" w="2712707">
                <a:moveTo>
                  <a:pt x="0" y="0"/>
                </a:moveTo>
                <a:lnTo>
                  <a:pt x="2712707" y="0"/>
                </a:lnTo>
                <a:lnTo>
                  <a:pt x="2712707" y="3207986"/>
                </a:lnTo>
                <a:lnTo>
                  <a:pt x="0" y="3207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1675" b="-2078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8" y="0"/>
            <a:ext cx="18288000" cy="10287000"/>
            <a:chOff x="0" y="0"/>
            <a:chExt cx="4372871" cy="2459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2871" cy="2459740"/>
            </a:xfrm>
            <a:custGeom>
              <a:avLst/>
              <a:gdLst/>
              <a:ahLst/>
              <a:cxnLst/>
              <a:rect r="r" b="b" t="t" l="l"/>
              <a:pathLst>
                <a:path h="2459740" w="4372871">
                  <a:moveTo>
                    <a:pt x="0" y="0"/>
                  </a:moveTo>
                  <a:lnTo>
                    <a:pt x="4372871" y="0"/>
                  </a:lnTo>
                  <a:lnTo>
                    <a:pt x="4372871" y="2459740"/>
                  </a:lnTo>
                  <a:lnTo>
                    <a:pt x="0" y="2459740"/>
                  </a:lnTo>
                  <a:close/>
                </a:path>
              </a:pathLst>
            </a:custGeom>
            <a:solidFill>
              <a:srgbClr val="FFFAEB"/>
            </a:solidFill>
            <a:ln w="19050" cap="sq">
              <a:solidFill>
                <a:srgbClr val="6C5E9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72871" cy="2459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5334142" y="0"/>
            <a:ext cx="0" cy="10287000"/>
          </a:xfrm>
          <a:prstGeom prst="line">
            <a:avLst/>
          </a:prstGeom>
          <a:ln cap="flat" w="28575">
            <a:solidFill>
              <a:srgbClr val="6C5E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3483414" y="7390954"/>
            <a:ext cx="0" cy="2896046"/>
          </a:xfrm>
          <a:prstGeom prst="line">
            <a:avLst/>
          </a:prstGeom>
          <a:ln cap="flat" w="28575">
            <a:solidFill>
              <a:srgbClr val="6C5E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334142" y="7365774"/>
            <a:ext cx="13727928" cy="0"/>
          </a:xfrm>
          <a:prstGeom prst="line">
            <a:avLst/>
          </a:prstGeom>
          <a:ln cap="flat" w="28575">
            <a:solidFill>
              <a:srgbClr val="6C5E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03593" y="8387883"/>
            <a:ext cx="1366298" cy="1368787"/>
          </a:xfrm>
          <a:custGeom>
            <a:avLst/>
            <a:gdLst/>
            <a:ahLst/>
            <a:cxnLst/>
            <a:rect r="r" b="b" t="t" l="l"/>
            <a:pathLst>
              <a:path h="1368787" w="1366298">
                <a:moveTo>
                  <a:pt x="0" y="0"/>
                </a:moveTo>
                <a:lnTo>
                  <a:pt x="1366298" y="0"/>
                </a:lnTo>
                <a:lnTo>
                  <a:pt x="1366298" y="1368787"/>
                </a:lnTo>
                <a:lnTo>
                  <a:pt x="0" y="136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743829" y="7472358"/>
            <a:ext cx="809496" cy="80949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EBAF"/>
            </a:solidFill>
            <a:ln w="19050" cap="sq">
              <a:solidFill>
                <a:srgbClr val="6C5E9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-53">
                  <a:solidFill>
                    <a:srgbClr val="6C5E99"/>
                  </a:solidFill>
                  <a:latin typeface="Canva Sans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73528" y="7516555"/>
            <a:ext cx="837543" cy="739262"/>
            <a:chOff x="0" y="0"/>
            <a:chExt cx="1210427" cy="10683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0427" cy="1068390"/>
            </a:xfrm>
            <a:custGeom>
              <a:avLst/>
              <a:gdLst/>
              <a:ahLst/>
              <a:cxnLst/>
              <a:rect r="r" b="b" t="t" l="l"/>
              <a:pathLst>
                <a:path h="1068390" w="1210427">
                  <a:moveTo>
                    <a:pt x="605213" y="0"/>
                  </a:moveTo>
                  <a:cubicBezTo>
                    <a:pt x="270963" y="0"/>
                    <a:pt x="0" y="239167"/>
                    <a:pt x="0" y="534195"/>
                  </a:cubicBezTo>
                  <a:cubicBezTo>
                    <a:pt x="0" y="829223"/>
                    <a:pt x="270963" y="1068390"/>
                    <a:pt x="605213" y="1068390"/>
                  </a:cubicBezTo>
                  <a:cubicBezTo>
                    <a:pt x="939463" y="1068390"/>
                    <a:pt x="1210427" y="829223"/>
                    <a:pt x="1210427" y="534195"/>
                  </a:cubicBezTo>
                  <a:cubicBezTo>
                    <a:pt x="1210427" y="239167"/>
                    <a:pt x="939463" y="0"/>
                    <a:pt x="605213" y="0"/>
                  </a:cubicBezTo>
                  <a:close/>
                </a:path>
              </a:pathLst>
            </a:custGeom>
            <a:solidFill>
              <a:srgbClr val="9CEBAF"/>
            </a:solidFill>
            <a:ln w="19050" cap="sq">
              <a:solidFill>
                <a:srgbClr val="6C5E9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3478" y="100162"/>
              <a:ext cx="983472" cy="868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  <a:r>
                <a:rPr lang="en-US" sz="2499" spc="-49">
                  <a:solidFill>
                    <a:srgbClr val="6C5E99"/>
                  </a:solidFill>
                  <a:latin typeface="Canva Sans 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297927" y="7460941"/>
            <a:ext cx="950081" cy="983384"/>
            <a:chOff x="0" y="0"/>
            <a:chExt cx="1324037" cy="13704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4037" cy="1370449"/>
            </a:xfrm>
            <a:custGeom>
              <a:avLst/>
              <a:gdLst/>
              <a:ahLst/>
              <a:cxnLst/>
              <a:rect r="r" b="b" t="t" l="l"/>
              <a:pathLst>
                <a:path h="1370449" w="1324037">
                  <a:moveTo>
                    <a:pt x="662019" y="0"/>
                  </a:moveTo>
                  <a:cubicBezTo>
                    <a:pt x="296396" y="0"/>
                    <a:pt x="0" y="306786"/>
                    <a:pt x="0" y="685225"/>
                  </a:cubicBezTo>
                  <a:cubicBezTo>
                    <a:pt x="0" y="1063664"/>
                    <a:pt x="296396" y="1370449"/>
                    <a:pt x="662019" y="1370449"/>
                  </a:cubicBezTo>
                  <a:cubicBezTo>
                    <a:pt x="1027642" y="1370449"/>
                    <a:pt x="1324037" y="1063664"/>
                    <a:pt x="1324037" y="685225"/>
                  </a:cubicBezTo>
                  <a:cubicBezTo>
                    <a:pt x="1324037" y="306786"/>
                    <a:pt x="1027642" y="0"/>
                    <a:pt x="662019" y="0"/>
                  </a:cubicBezTo>
                  <a:close/>
                </a:path>
              </a:pathLst>
            </a:custGeom>
            <a:solidFill>
              <a:srgbClr val="9CEBAF"/>
            </a:solidFill>
            <a:ln w="19050" cap="sq">
              <a:solidFill>
                <a:srgbClr val="6C5E9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24129" y="138005"/>
              <a:ext cx="1075780" cy="1103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3499" spc="-69">
                  <a:solidFill>
                    <a:srgbClr val="6C5E99"/>
                  </a:solidFill>
                  <a:latin typeface="Canva Sans Bold"/>
                </a:rPr>
                <a:t>3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334142" y="0"/>
            <a:ext cx="12953858" cy="7365774"/>
          </a:xfrm>
          <a:custGeom>
            <a:avLst/>
            <a:gdLst/>
            <a:ahLst/>
            <a:cxnLst/>
            <a:rect r="r" b="b" t="t" l="l"/>
            <a:pathLst>
              <a:path h="7365774" w="12953858">
                <a:moveTo>
                  <a:pt x="0" y="0"/>
                </a:moveTo>
                <a:lnTo>
                  <a:pt x="12953858" y="0"/>
                </a:lnTo>
                <a:lnTo>
                  <a:pt x="12953858" y="7365774"/>
                </a:lnTo>
                <a:lnTo>
                  <a:pt x="0" y="7365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2" t="0" r="-502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907746" y="3682887"/>
            <a:ext cx="1065500" cy="10655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BA88"/>
            </a:solidFill>
            <a:ln w="19050" cap="sq">
              <a:solidFill>
                <a:srgbClr val="6C5E99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9"/>
                </a:lnSpc>
              </a:pPr>
              <a:r>
                <a:rPr lang="en-US" sz="3799" spc="-75">
                  <a:solidFill>
                    <a:srgbClr val="6C5E99"/>
                  </a:solidFill>
                  <a:latin typeface="Canva Sans Bold"/>
                </a:rPr>
                <a:t>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835573" y="1457717"/>
            <a:ext cx="862994" cy="983384"/>
            <a:chOff x="0" y="0"/>
            <a:chExt cx="812800" cy="9261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926188"/>
            </a:xfrm>
            <a:custGeom>
              <a:avLst/>
              <a:gdLst/>
              <a:ahLst/>
              <a:cxnLst/>
              <a:rect r="r" b="b" t="t" l="l"/>
              <a:pathLst>
                <a:path h="926188" w="812800">
                  <a:moveTo>
                    <a:pt x="406400" y="0"/>
                  </a:moveTo>
                  <a:cubicBezTo>
                    <a:pt x="181951" y="0"/>
                    <a:pt x="0" y="207334"/>
                    <a:pt x="0" y="463094"/>
                  </a:cubicBezTo>
                  <a:cubicBezTo>
                    <a:pt x="0" y="718854"/>
                    <a:pt x="181951" y="926188"/>
                    <a:pt x="406400" y="926188"/>
                  </a:cubicBezTo>
                  <a:cubicBezTo>
                    <a:pt x="630849" y="926188"/>
                    <a:pt x="812800" y="718854"/>
                    <a:pt x="812800" y="463094"/>
                  </a:cubicBezTo>
                  <a:cubicBezTo>
                    <a:pt x="812800" y="20733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BA88"/>
            </a:solidFill>
            <a:ln w="19050" cap="sq">
              <a:solidFill>
                <a:srgbClr val="6C5E99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6355"/>
              <a:ext cx="660400" cy="74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3499" spc="-69">
                  <a:solidFill>
                    <a:srgbClr val="6C5E99"/>
                  </a:solidFill>
                  <a:latin typeface="Canva Sans Bold"/>
                </a:rPr>
                <a:t>2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H="true">
            <a:off x="6973247" y="3453609"/>
            <a:ext cx="952436" cy="762028"/>
          </a:xfrm>
          <a:prstGeom prst="line">
            <a:avLst/>
          </a:prstGeom>
          <a:ln cap="flat" w="85725">
            <a:solidFill>
              <a:srgbClr val="B1BA8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614261" y="3903547"/>
            <a:ext cx="3925199" cy="3462227"/>
          </a:xfrm>
          <a:custGeom>
            <a:avLst/>
            <a:gdLst/>
            <a:ahLst/>
            <a:cxnLst/>
            <a:rect r="r" b="b" t="t" l="l"/>
            <a:pathLst>
              <a:path h="3462227" w="3925199">
                <a:moveTo>
                  <a:pt x="0" y="0"/>
                </a:moveTo>
                <a:lnTo>
                  <a:pt x="3925200" y="0"/>
                </a:lnTo>
                <a:lnTo>
                  <a:pt x="3925200" y="3462227"/>
                </a:lnTo>
                <a:lnTo>
                  <a:pt x="0" y="3462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03593" y="427466"/>
            <a:ext cx="4035868" cy="203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65"/>
              </a:lnSpc>
            </a:pPr>
            <a:r>
              <a:rPr lang="en-US" sz="3965" spc="-79">
                <a:solidFill>
                  <a:srgbClr val="6C5E99"/>
                </a:solidFill>
                <a:latin typeface="Canva Sans Bold"/>
              </a:rPr>
              <a:t>EMERGENCE OF DIFFERENT TYPES OF BLOOD GROUPS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807138" y="8397323"/>
            <a:ext cx="2870137" cy="1822442"/>
            <a:chOff x="0" y="0"/>
            <a:chExt cx="3826849" cy="2429922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953547"/>
              <a:ext cx="3826849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51"/>
                </a:lnSpc>
                <a:spcBef>
                  <a:spcPct val="0"/>
                </a:spcBef>
              </a:pPr>
              <a:r>
                <a:rPr lang="en-US" sz="2459" spc="-49">
                  <a:solidFill>
                    <a:srgbClr val="6C5E99"/>
                  </a:solidFill>
                  <a:latin typeface="Canva Sans"/>
                </a:rPr>
                <a:t>Central and South America have high frequencies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0"/>
              <a:ext cx="3826849" cy="675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19"/>
                </a:lnSpc>
                <a:spcBef>
                  <a:spcPct val="0"/>
                </a:spcBef>
              </a:pPr>
              <a:r>
                <a:rPr lang="en-US" sz="3432" spc="-68">
                  <a:solidFill>
                    <a:srgbClr val="6C5E99"/>
                  </a:solidFill>
                  <a:latin typeface="Canva Sans Bold"/>
                </a:rPr>
                <a:t>O Group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186397" y="8309610"/>
            <a:ext cx="2814523" cy="1852544"/>
            <a:chOff x="0" y="0"/>
            <a:chExt cx="3752698" cy="247005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8487" y="898434"/>
              <a:ext cx="3744211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  <a:r>
                <a:rPr lang="en-US" sz="2615" spc="-52">
                  <a:solidFill>
                    <a:srgbClr val="6C5E99"/>
                  </a:solidFill>
                  <a:latin typeface="Canva Sans"/>
                </a:rPr>
                <a:t>Central Europe have high frequencies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-9525"/>
              <a:ext cx="3744211" cy="670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3358" spc="-67">
                  <a:solidFill>
                    <a:srgbClr val="6C5E99"/>
                  </a:solidFill>
                  <a:latin typeface="Canva Sans Bold"/>
                </a:rPr>
                <a:t>A Group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507352" y="8538827"/>
            <a:ext cx="2912147" cy="1623328"/>
            <a:chOff x="0" y="0"/>
            <a:chExt cx="3882863" cy="2164437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957840"/>
              <a:ext cx="3882863" cy="1206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07"/>
                </a:lnSpc>
                <a:spcBef>
                  <a:spcPct val="0"/>
                </a:spcBef>
              </a:pPr>
              <a:r>
                <a:rPr lang="en-US" sz="2089" spc="-41">
                  <a:solidFill>
                    <a:srgbClr val="6C5E99"/>
                  </a:solidFill>
                  <a:latin typeface="Canva Sans"/>
                </a:rPr>
                <a:t>Middle East and Southeast Asia have high frequencies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9525"/>
              <a:ext cx="3882863" cy="67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79"/>
                </a:lnSpc>
                <a:spcBef>
                  <a:spcPct val="0"/>
                </a:spcBef>
              </a:pPr>
              <a:r>
                <a:rPr lang="en-US" sz="3483" spc="-69">
                  <a:solidFill>
                    <a:srgbClr val="6C5E99"/>
                  </a:solidFill>
                  <a:latin typeface="Canva Sans Bold"/>
                </a:rPr>
                <a:t>B Group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5152216" y="57150"/>
            <a:ext cx="3135784" cy="3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8"/>
              </a:lnSpc>
            </a:pPr>
            <a:r>
              <a:rPr lang="en-US" sz="2968" spc="-59">
                <a:solidFill>
                  <a:srgbClr val="6C5E99"/>
                </a:solidFill>
                <a:latin typeface="Canva Sans Bold"/>
              </a:rPr>
              <a:t>Blood Group: 0+</a:t>
            </a:r>
          </a:p>
        </p:txBody>
      </p:sp>
      <p:sp>
        <p:nvSpPr>
          <p:cNvPr name="AutoShape 38" id="38"/>
          <p:cNvSpPr/>
          <p:nvPr/>
        </p:nvSpPr>
        <p:spPr>
          <a:xfrm flipH="true" flipV="true">
            <a:off x="9144000" y="1885903"/>
            <a:ext cx="691573" cy="63506"/>
          </a:xfrm>
          <a:prstGeom prst="line">
            <a:avLst/>
          </a:prstGeom>
          <a:ln cap="flat" w="85725">
            <a:solidFill>
              <a:srgbClr val="B1BA88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13937151" y="1330295"/>
            <a:ext cx="1065500" cy="1065500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BA88"/>
            </a:solidFill>
            <a:ln w="19050" cap="sq">
              <a:solidFill>
                <a:srgbClr val="6C5E99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9"/>
                </a:lnSpc>
              </a:pPr>
              <a:r>
                <a:rPr lang="en-US" sz="3799" spc="-75">
                  <a:solidFill>
                    <a:srgbClr val="6C5E99"/>
                  </a:solidFill>
                  <a:latin typeface="Canva Sans Bold"/>
                </a:rPr>
                <a:t>3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 flipH="true">
            <a:off x="10698567" y="1148266"/>
            <a:ext cx="219200" cy="801144"/>
          </a:xfrm>
          <a:prstGeom prst="line">
            <a:avLst/>
          </a:prstGeom>
          <a:ln cap="flat" w="85725">
            <a:solidFill>
              <a:srgbClr val="B1BA88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flipV="true">
            <a:off x="9158288" y="7472358"/>
            <a:ext cx="0" cy="2896046"/>
          </a:xfrm>
          <a:prstGeom prst="line">
            <a:avLst/>
          </a:prstGeom>
          <a:ln cap="flat" w="28575">
            <a:solidFill>
              <a:srgbClr val="6C5E9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372871" cy="2459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2871" cy="2459740"/>
            </a:xfrm>
            <a:custGeom>
              <a:avLst/>
              <a:gdLst/>
              <a:ahLst/>
              <a:cxnLst/>
              <a:rect r="r" b="b" t="t" l="l"/>
              <a:pathLst>
                <a:path h="2459740" w="4372871">
                  <a:moveTo>
                    <a:pt x="0" y="0"/>
                  </a:moveTo>
                  <a:lnTo>
                    <a:pt x="4372871" y="0"/>
                  </a:lnTo>
                  <a:lnTo>
                    <a:pt x="4372871" y="2459740"/>
                  </a:lnTo>
                  <a:lnTo>
                    <a:pt x="0" y="2459740"/>
                  </a:lnTo>
                  <a:close/>
                </a:path>
              </a:pathLst>
            </a:custGeom>
            <a:solidFill>
              <a:srgbClr val="FFFAEB"/>
            </a:solidFill>
            <a:ln w="19050" cap="sq">
              <a:solidFill>
                <a:srgbClr val="6C5E9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72871" cy="2459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7002015" y="0"/>
            <a:ext cx="0" cy="10287000"/>
          </a:xfrm>
          <a:prstGeom prst="line">
            <a:avLst/>
          </a:prstGeom>
          <a:ln cap="flat" w="28575">
            <a:solidFill>
              <a:srgbClr val="6C5E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3593" y="8387883"/>
            <a:ext cx="1366298" cy="1368787"/>
          </a:xfrm>
          <a:custGeom>
            <a:avLst/>
            <a:gdLst/>
            <a:ahLst/>
            <a:cxnLst/>
            <a:rect r="r" b="b" t="t" l="l"/>
            <a:pathLst>
              <a:path h="1368787" w="1366298">
                <a:moveTo>
                  <a:pt x="0" y="0"/>
                </a:moveTo>
                <a:lnTo>
                  <a:pt x="1366298" y="0"/>
                </a:lnTo>
                <a:lnTo>
                  <a:pt x="1366298" y="1368787"/>
                </a:lnTo>
                <a:lnTo>
                  <a:pt x="0" y="136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3593" y="389366"/>
            <a:ext cx="5396252" cy="166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1"/>
              </a:lnSpc>
            </a:pPr>
            <a:r>
              <a:rPr lang="en-US" sz="3965" spc="-107">
                <a:solidFill>
                  <a:srgbClr val="6C5E99"/>
                </a:solidFill>
                <a:latin typeface="Canva Sans Bold"/>
              </a:rPr>
              <a:t>VOLUNTARY BLOOD DISTRIBUTION IN INDIA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52216" y="-307641"/>
            <a:ext cx="3135784" cy="3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8"/>
              </a:lnSpc>
            </a:pPr>
            <a:r>
              <a:rPr lang="en-US" sz="2968" spc="-59">
                <a:solidFill>
                  <a:srgbClr val="6C5E99"/>
                </a:solidFill>
                <a:latin typeface="Canva Sans Bold"/>
              </a:rPr>
              <a:t>Blood Group: 0+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987728" y="0"/>
            <a:ext cx="11300272" cy="10287000"/>
          </a:xfrm>
          <a:custGeom>
            <a:avLst/>
            <a:gdLst/>
            <a:ahLst/>
            <a:cxnLst/>
            <a:rect r="r" b="b" t="t" l="l"/>
            <a:pathLst>
              <a:path h="10287000" w="11300272">
                <a:moveTo>
                  <a:pt x="0" y="0"/>
                </a:moveTo>
                <a:lnTo>
                  <a:pt x="11300272" y="0"/>
                </a:lnTo>
                <a:lnTo>
                  <a:pt x="113002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00" t="-1380" r="-2214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8727" y="3828088"/>
            <a:ext cx="5396252" cy="33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1"/>
              </a:lnSpc>
            </a:pPr>
            <a:r>
              <a:rPr lang="en-US" sz="3965" spc="-107">
                <a:solidFill>
                  <a:srgbClr val="A44F30"/>
                </a:solidFill>
                <a:latin typeface="Canva Sans Bold"/>
              </a:rPr>
              <a:t>Different types of Blood donations</a:t>
            </a:r>
          </a:p>
          <a:p>
            <a:pPr>
              <a:lnSpc>
                <a:spcPts val="4361"/>
              </a:lnSpc>
            </a:pPr>
          </a:p>
          <a:p>
            <a:pPr marL="1712224" indent="-570741" lvl="2">
              <a:lnSpc>
                <a:spcPts val="4361"/>
              </a:lnSpc>
              <a:buFont typeface="Arial"/>
              <a:buChar char="⚬"/>
            </a:pPr>
            <a:r>
              <a:rPr lang="en-US" sz="3965" spc="-107">
                <a:solidFill>
                  <a:srgbClr val="6C5E99"/>
                </a:solidFill>
                <a:latin typeface="Canva Sans Bold"/>
              </a:rPr>
              <a:t>Voluntary</a:t>
            </a:r>
          </a:p>
          <a:p>
            <a:pPr marL="1712224" indent="-570741" lvl="2">
              <a:lnSpc>
                <a:spcPts val="4361"/>
              </a:lnSpc>
              <a:buFont typeface="Arial"/>
              <a:buChar char="⚬"/>
            </a:pPr>
            <a:r>
              <a:rPr lang="en-US" sz="3965" spc="-107">
                <a:solidFill>
                  <a:srgbClr val="6C5E99"/>
                </a:solidFill>
                <a:latin typeface="Canva Sans Bold"/>
              </a:rPr>
              <a:t>Family</a:t>
            </a:r>
          </a:p>
          <a:p>
            <a:pPr marL="1712224" indent="-570741" lvl="2">
              <a:lnSpc>
                <a:spcPts val="4361"/>
              </a:lnSpc>
              <a:buFont typeface="Arial"/>
              <a:buChar char="⚬"/>
            </a:pPr>
            <a:r>
              <a:rPr lang="en-US" sz="3965" spc="-107">
                <a:solidFill>
                  <a:srgbClr val="6C5E99"/>
                </a:solidFill>
                <a:latin typeface="Canva Sans Bold"/>
              </a:rPr>
              <a:t>Replacement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43074">
            <a:off x="3043847" y="2843605"/>
            <a:ext cx="1010493" cy="565876"/>
          </a:xfrm>
          <a:custGeom>
            <a:avLst/>
            <a:gdLst/>
            <a:ahLst/>
            <a:cxnLst/>
            <a:rect r="r" b="b" t="t" l="l"/>
            <a:pathLst>
              <a:path h="565876" w="1010493">
                <a:moveTo>
                  <a:pt x="0" y="0"/>
                </a:moveTo>
                <a:lnTo>
                  <a:pt x="1010493" y="0"/>
                </a:lnTo>
                <a:lnTo>
                  <a:pt x="1010493" y="565876"/>
                </a:lnTo>
                <a:lnTo>
                  <a:pt x="0" y="565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473" y="2447766"/>
            <a:ext cx="5711563" cy="5649750"/>
          </a:xfrm>
          <a:custGeom>
            <a:avLst/>
            <a:gdLst/>
            <a:ahLst/>
            <a:cxnLst/>
            <a:rect r="r" b="b" t="t" l="l"/>
            <a:pathLst>
              <a:path h="5649750" w="5711563">
                <a:moveTo>
                  <a:pt x="0" y="0"/>
                </a:moveTo>
                <a:lnTo>
                  <a:pt x="5711563" y="0"/>
                </a:lnTo>
                <a:lnTo>
                  <a:pt x="5711563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47759">
            <a:off x="5487465" y="2080565"/>
            <a:ext cx="1343765" cy="2566217"/>
          </a:xfrm>
          <a:custGeom>
            <a:avLst/>
            <a:gdLst/>
            <a:ahLst/>
            <a:cxnLst/>
            <a:rect r="r" b="b" t="t" l="l"/>
            <a:pathLst>
              <a:path h="2566217" w="1343765">
                <a:moveTo>
                  <a:pt x="0" y="0"/>
                </a:moveTo>
                <a:lnTo>
                  <a:pt x="1343764" y="0"/>
                </a:lnTo>
                <a:lnTo>
                  <a:pt x="1343764" y="2566217"/>
                </a:lnTo>
                <a:lnTo>
                  <a:pt x="0" y="2566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1968" y="2735384"/>
            <a:ext cx="5596366" cy="5306098"/>
          </a:xfrm>
          <a:custGeom>
            <a:avLst/>
            <a:gdLst/>
            <a:ahLst/>
            <a:cxnLst/>
            <a:rect r="r" b="b" t="t" l="l"/>
            <a:pathLst>
              <a:path h="5306098" w="5596366">
                <a:moveTo>
                  <a:pt x="0" y="0"/>
                </a:moveTo>
                <a:lnTo>
                  <a:pt x="5596366" y="0"/>
                </a:lnTo>
                <a:lnTo>
                  <a:pt x="5596366" y="5306097"/>
                </a:lnTo>
                <a:lnTo>
                  <a:pt x="0" y="5306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665583">
            <a:off x="10043413" y="4919802"/>
            <a:ext cx="1645482" cy="2238750"/>
          </a:xfrm>
          <a:custGeom>
            <a:avLst/>
            <a:gdLst/>
            <a:ahLst/>
            <a:cxnLst/>
            <a:rect r="r" b="b" t="t" l="l"/>
            <a:pathLst>
              <a:path h="2238750" w="1645482">
                <a:moveTo>
                  <a:pt x="0" y="0"/>
                </a:moveTo>
                <a:lnTo>
                  <a:pt x="1645482" y="0"/>
                </a:lnTo>
                <a:lnTo>
                  <a:pt x="1645482" y="2238750"/>
                </a:lnTo>
                <a:lnTo>
                  <a:pt x="0" y="2238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75630">
            <a:off x="12420124" y="2171734"/>
            <a:ext cx="1874698" cy="712385"/>
          </a:xfrm>
          <a:custGeom>
            <a:avLst/>
            <a:gdLst/>
            <a:ahLst/>
            <a:cxnLst/>
            <a:rect r="r" b="b" t="t" l="l"/>
            <a:pathLst>
              <a:path h="712385" w="1874698">
                <a:moveTo>
                  <a:pt x="0" y="0"/>
                </a:moveTo>
                <a:lnTo>
                  <a:pt x="1874698" y="0"/>
                </a:lnTo>
                <a:lnTo>
                  <a:pt x="1874698" y="712385"/>
                </a:lnTo>
                <a:lnTo>
                  <a:pt x="0" y="7123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47759">
            <a:off x="15744154" y="3042066"/>
            <a:ext cx="1364685" cy="2606169"/>
          </a:xfrm>
          <a:custGeom>
            <a:avLst/>
            <a:gdLst/>
            <a:ahLst/>
            <a:cxnLst/>
            <a:rect r="r" b="b" t="t" l="l"/>
            <a:pathLst>
              <a:path h="2606169" w="1364685">
                <a:moveTo>
                  <a:pt x="0" y="0"/>
                </a:moveTo>
                <a:lnTo>
                  <a:pt x="1364684" y="0"/>
                </a:lnTo>
                <a:lnTo>
                  <a:pt x="1364684" y="2606168"/>
                </a:lnTo>
                <a:lnTo>
                  <a:pt x="0" y="260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0159" y="401899"/>
            <a:ext cx="1437081" cy="76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>
                <a:solidFill>
                  <a:srgbClr val="000000"/>
                </a:solidFill>
                <a:latin typeface="Agrandir"/>
              </a:rPr>
              <a:t>1.2%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3113" y="4127650"/>
            <a:ext cx="1645662" cy="65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3276">
                <a:solidFill>
                  <a:srgbClr val="000000"/>
                </a:solidFill>
                <a:latin typeface="Agrandir"/>
              </a:rPr>
              <a:t>98.8%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449392" y="1836234"/>
            <a:ext cx="1645662" cy="54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7"/>
              </a:lnSpc>
            </a:pPr>
            <a:r>
              <a:rPr lang="en-US" sz="1476">
                <a:solidFill>
                  <a:srgbClr val="000000"/>
                </a:solidFill>
                <a:latin typeface="Agrandir"/>
              </a:rPr>
              <a:t>Eat something</a:t>
            </a:r>
          </a:p>
          <a:p>
            <a:pPr algn="ctr">
              <a:lnSpc>
                <a:spcPts val="2067"/>
              </a:lnSpc>
            </a:pPr>
            <a:r>
              <a:rPr lang="en-US" sz="1476">
                <a:solidFill>
                  <a:srgbClr val="000000"/>
                </a:solidFill>
                <a:latin typeface="Agrandir"/>
              </a:rPr>
              <a:t>healthy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67754" y="354919"/>
            <a:ext cx="7092494" cy="136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8"/>
              </a:lnSpc>
            </a:pPr>
            <a:r>
              <a:rPr lang="en-US" sz="3577">
                <a:solidFill>
                  <a:srgbClr val="000000"/>
                </a:solidFill>
                <a:latin typeface="Agrandir Bold"/>
              </a:rPr>
              <a:t>Which state Have High Voluntary Blood Donation?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50919" y="5216983"/>
            <a:ext cx="1437081" cy="72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3676">
                <a:solidFill>
                  <a:srgbClr val="000000"/>
                </a:solidFill>
                <a:latin typeface="Agrandir"/>
              </a:rPr>
              <a:t>49.2%</a:t>
            </a:r>
          </a:p>
        </p:txBody>
      </p:sp>
      <p:sp>
        <p:nvSpPr>
          <p:cNvPr name="TextBox 14" id="14"/>
          <p:cNvSpPr txBox="true"/>
          <p:nvPr/>
        </p:nvSpPr>
        <p:spPr>
          <a:xfrm rot="-2327625">
            <a:off x="13173234" y="577218"/>
            <a:ext cx="2465385" cy="75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3833">
                <a:solidFill>
                  <a:srgbClr val="000000"/>
                </a:solidFill>
                <a:latin typeface="Agrandir"/>
              </a:rPr>
              <a:t>19.3%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21169" y="6081619"/>
            <a:ext cx="1645662" cy="71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7"/>
              </a:lnSpc>
            </a:pPr>
            <a:r>
              <a:rPr lang="en-US" sz="3576">
                <a:solidFill>
                  <a:srgbClr val="000000"/>
                </a:solidFill>
                <a:latin typeface="Agrandir"/>
              </a:rPr>
              <a:t>31.4%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7263" y="8457248"/>
            <a:ext cx="6039600" cy="13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  <a:spcBef>
                <a:spcPct val="0"/>
              </a:spcBef>
            </a:pPr>
            <a:r>
              <a:rPr lang="en-US" sz="3849">
                <a:solidFill>
                  <a:srgbClr val="000000"/>
                </a:solidFill>
                <a:latin typeface="DM Sans"/>
              </a:rPr>
              <a:t>Highest Voluntary Donation State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894431">
            <a:off x="2071233" y="438184"/>
            <a:ext cx="1645482" cy="2238750"/>
          </a:xfrm>
          <a:custGeom>
            <a:avLst/>
            <a:gdLst/>
            <a:ahLst/>
            <a:cxnLst/>
            <a:rect r="r" b="b" t="t" l="l"/>
            <a:pathLst>
              <a:path h="2238750" w="1645482">
                <a:moveTo>
                  <a:pt x="0" y="0"/>
                </a:moveTo>
                <a:lnTo>
                  <a:pt x="1645482" y="0"/>
                </a:lnTo>
                <a:lnTo>
                  <a:pt x="1645482" y="2238750"/>
                </a:lnTo>
                <a:lnTo>
                  <a:pt x="0" y="2238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171064" y="8457248"/>
            <a:ext cx="6039600" cy="132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  <a:spcBef>
                <a:spcPct val="0"/>
              </a:spcBef>
            </a:pPr>
            <a:r>
              <a:rPr lang="en-US" sz="3849">
                <a:solidFill>
                  <a:srgbClr val="000000"/>
                </a:solidFill>
                <a:latin typeface="DM Sans"/>
              </a:rPr>
              <a:t>Lowest Voluntary Donation State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372871" cy="2459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2871" cy="2459740"/>
            </a:xfrm>
            <a:custGeom>
              <a:avLst/>
              <a:gdLst/>
              <a:ahLst/>
              <a:cxnLst/>
              <a:rect r="r" b="b" t="t" l="l"/>
              <a:pathLst>
                <a:path h="2459740" w="4372871">
                  <a:moveTo>
                    <a:pt x="0" y="0"/>
                  </a:moveTo>
                  <a:lnTo>
                    <a:pt x="4372871" y="0"/>
                  </a:lnTo>
                  <a:lnTo>
                    <a:pt x="4372871" y="2459740"/>
                  </a:lnTo>
                  <a:lnTo>
                    <a:pt x="0" y="2459740"/>
                  </a:lnTo>
                  <a:close/>
                </a:path>
              </a:pathLst>
            </a:custGeom>
            <a:solidFill>
              <a:srgbClr val="FFFAEB"/>
            </a:solidFill>
            <a:ln w="19050" cap="sq">
              <a:solidFill>
                <a:srgbClr val="6C5E9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72871" cy="2459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7002015" y="0"/>
            <a:ext cx="0" cy="10287000"/>
          </a:xfrm>
          <a:prstGeom prst="line">
            <a:avLst/>
          </a:prstGeom>
          <a:ln cap="flat" w="28575">
            <a:solidFill>
              <a:srgbClr val="6C5E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3593" y="8387883"/>
            <a:ext cx="1366298" cy="1368787"/>
          </a:xfrm>
          <a:custGeom>
            <a:avLst/>
            <a:gdLst/>
            <a:ahLst/>
            <a:cxnLst/>
            <a:rect r="r" b="b" t="t" l="l"/>
            <a:pathLst>
              <a:path h="1368787" w="1366298">
                <a:moveTo>
                  <a:pt x="0" y="0"/>
                </a:moveTo>
                <a:lnTo>
                  <a:pt x="1366298" y="0"/>
                </a:lnTo>
                <a:lnTo>
                  <a:pt x="1366298" y="1368787"/>
                </a:lnTo>
                <a:lnTo>
                  <a:pt x="0" y="136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52216" y="-307641"/>
            <a:ext cx="3135784" cy="3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68"/>
              </a:lnSpc>
            </a:pPr>
            <a:r>
              <a:rPr lang="en-US" sz="2968" spc="-59">
                <a:solidFill>
                  <a:srgbClr val="6C5E99"/>
                </a:solidFill>
                <a:latin typeface="Canva Sans Bold"/>
              </a:rPr>
              <a:t>Blood Group: 0+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02015" y="0"/>
            <a:ext cx="11285985" cy="7200458"/>
          </a:xfrm>
          <a:custGeom>
            <a:avLst/>
            <a:gdLst/>
            <a:ahLst/>
            <a:cxnLst/>
            <a:rect r="r" b="b" t="t" l="l"/>
            <a:pathLst>
              <a:path h="7200458" w="11285985">
                <a:moveTo>
                  <a:pt x="0" y="0"/>
                </a:moveTo>
                <a:lnTo>
                  <a:pt x="11285985" y="0"/>
                </a:lnTo>
                <a:lnTo>
                  <a:pt x="11285985" y="7200458"/>
                </a:lnTo>
                <a:lnTo>
                  <a:pt x="0" y="7200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3593" y="389366"/>
            <a:ext cx="5396252" cy="166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1"/>
              </a:lnSpc>
            </a:pPr>
            <a:r>
              <a:rPr lang="en-US" sz="3965" spc="-107">
                <a:solidFill>
                  <a:srgbClr val="6C5E99"/>
                </a:solidFill>
                <a:latin typeface="Canva Sans Bold"/>
              </a:rPr>
              <a:t>CLINICAL METHODS WHERE DONATED BLOOD IS USED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3441" y="3996226"/>
            <a:ext cx="5396252" cy="48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1"/>
              </a:lnSpc>
            </a:pPr>
            <a:r>
              <a:rPr lang="en-US" sz="3465" spc="-93">
                <a:solidFill>
                  <a:srgbClr val="231F1F"/>
                </a:solidFill>
                <a:latin typeface="Canva Sans Bold"/>
              </a:rPr>
              <a:t>Medicine - 6 Million Units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3441" y="4661340"/>
            <a:ext cx="5396252" cy="48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1"/>
              </a:lnSpc>
            </a:pPr>
            <a:r>
              <a:rPr lang="en-US" sz="3465" spc="-93">
                <a:solidFill>
                  <a:srgbClr val="231F1F"/>
                </a:solidFill>
                <a:latin typeface="Canva Sans Bold"/>
              </a:rPr>
              <a:t>Surgery - 4 Million Units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3441" y="5425149"/>
            <a:ext cx="6053517" cy="48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1"/>
              </a:lnSpc>
            </a:pPr>
            <a:r>
              <a:rPr lang="en-US" sz="3465" spc="-93">
                <a:solidFill>
                  <a:srgbClr val="231F1F"/>
                </a:solidFill>
                <a:latin typeface="Canva Sans Bold"/>
              </a:rPr>
              <a:t>Gynaecology - 3 Million Units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3441" y="6211105"/>
            <a:ext cx="6053517" cy="48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1"/>
              </a:lnSpc>
            </a:pPr>
            <a:r>
              <a:rPr lang="en-US" sz="3465" spc="-93">
                <a:solidFill>
                  <a:srgbClr val="231F1F"/>
                </a:solidFill>
                <a:latin typeface="Canva Sans Bold"/>
              </a:rPr>
              <a:t>Pediatrics - 1.2 Million Units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97816" y="8003723"/>
            <a:ext cx="10890184" cy="69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6"/>
              </a:lnSpc>
            </a:pPr>
            <a:r>
              <a:rPr lang="en-US" sz="4061">
                <a:solidFill>
                  <a:srgbClr val="000000"/>
                </a:solidFill>
                <a:latin typeface="Canva Sans Bold"/>
              </a:rPr>
              <a:t>Mapping the Journey of Donated Blood.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7030" y="187675"/>
            <a:ext cx="13591044" cy="7290301"/>
          </a:xfrm>
          <a:custGeom>
            <a:avLst/>
            <a:gdLst/>
            <a:ahLst/>
            <a:cxnLst/>
            <a:rect r="r" b="b" t="t" l="l"/>
            <a:pathLst>
              <a:path h="7290301" w="13591044">
                <a:moveTo>
                  <a:pt x="0" y="0"/>
                </a:moveTo>
                <a:lnTo>
                  <a:pt x="13591043" y="0"/>
                </a:lnTo>
                <a:lnTo>
                  <a:pt x="13591043" y="7290301"/>
                </a:lnTo>
                <a:lnTo>
                  <a:pt x="0" y="7290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2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776" y="543722"/>
            <a:ext cx="4035868" cy="153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65"/>
              </a:lnSpc>
            </a:pPr>
            <a:r>
              <a:rPr lang="en-US" sz="3965" spc="-79">
                <a:solidFill>
                  <a:srgbClr val="6C5E99"/>
                </a:solidFill>
                <a:latin typeface="Canva Sans Bold"/>
              </a:rPr>
              <a:t>REASONS FOR NOT DONATING BLOOD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7776" y="3266544"/>
            <a:ext cx="4017030" cy="507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4033" spc="-80">
                <a:solidFill>
                  <a:srgbClr val="6C5E99"/>
                </a:solidFill>
                <a:latin typeface="Helios"/>
              </a:rPr>
              <a:t>We can see multiple reasons and the percentages for the reasons for  not donating blood, in the treemap visualization.</a:t>
            </a:r>
          </a:p>
          <a:p>
            <a:pPr marL="0" indent="0" lvl="0">
              <a:lnSpc>
                <a:spcPts val="403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925028" y="7975098"/>
            <a:ext cx="10241840" cy="154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33"/>
              </a:lnSpc>
            </a:pPr>
            <a:r>
              <a:rPr lang="en-US" sz="4033" spc="-80">
                <a:solidFill>
                  <a:srgbClr val="6C5E99"/>
                </a:solidFill>
                <a:latin typeface="Helios"/>
              </a:rPr>
              <a:t>Here treemap is used so that different reasons can be compared side by side, and also size of box gives rough idea of their percentages.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20645" y="351266"/>
            <a:ext cx="13167355" cy="8629259"/>
          </a:xfrm>
          <a:custGeom>
            <a:avLst/>
            <a:gdLst/>
            <a:ahLst/>
            <a:cxnLst/>
            <a:rect r="r" b="b" t="t" l="l"/>
            <a:pathLst>
              <a:path h="8629259" w="13167355">
                <a:moveTo>
                  <a:pt x="0" y="0"/>
                </a:moveTo>
                <a:lnTo>
                  <a:pt x="13167355" y="0"/>
                </a:lnTo>
                <a:lnTo>
                  <a:pt x="13167355" y="8629259"/>
                </a:lnTo>
                <a:lnTo>
                  <a:pt x="0" y="862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591" y="427466"/>
            <a:ext cx="4035868" cy="153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65"/>
              </a:lnSpc>
            </a:pPr>
            <a:r>
              <a:rPr lang="en-US" sz="3965" spc="-79">
                <a:solidFill>
                  <a:srgbClr val="6C5E99"/>
                </a:solidFill>
                <a:latin typeface="Canva Sans Bold"/>
              </a:rPr>
              <a:t>BLOOD DONATIONS VS REQUIREMENTS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735" y="2381008"/>
            <a:ext cx="4686173" cy="759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4033" spc="-80">
                <a:solidFill>
                  <a:srgbClr val="6C5E99"/>
                </a:solidFill>
                <a:latin typeface="Helios"/>
              </a:rPr>
              <a:t>Visualization show donations and requirements of each state using slope graph, we can select different states using dropdown.</a:t>
            </a:r>
          </a:p>
          <a:p>
            <a:pPr>
              <a:lnSpc>
                <a:spcPts val="4033"/>
              </a:lnSpc>
            </a:pPr>
          </a:p>
          <a:p>
            <a:pPr marL="0" indent="0" lvl="0">
              <a:lnSpc>
                <a:spcPts val="4033"/>
              </a:lnSpc>
            </a:pPr>
            <a:r>
              <a:rPr lang="en-US" sz="4033" spc="-80">
                <a:solidFill>
                  <a:srgbClr val="6C5E99"/>
                </a:solidFill>
                <a:latin typeface="Helios"/>
              </a:rPr>
              <a:t>Here slope graph is used so that donations and requirements can be compared easily side by side, also through inclinations.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DAGDHFOuvvs</dc:identifier>
  <dcterms:modified xsi:type="dcterms:W3CDTF">2011-08-01T06:04:30Z</dcterms:modified>
  <cp:revision>1</cp:revision>
  <dc:title>Beige Minimal Professional Business Project Presentation</dc:title>
</cp:coreProperties>
</file>